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891B2"/>
          </a:solidFill>
          <a:ln/>
        </p:spPr>
      </p:sp>
      <p:sp>
        <p:nvSpPr>
          <p:cNvPr id="3" name="Shape 1"/>
          <p:cNvSpPr/>
          <p:nvPr/>
        </p:nvSpPr>
        <p:spPr>
          <a:xfrm>
            <a:off x="6583680" y="-731520"/>
            <a:ext cx="3291840" cy="3291840"/>
          </a:xfrm>
          <a:prstGeom prst="ellipse">
            <a:avLst/>
          </a:prstGeom>
          <a:solidFill>
            <a:srgbClr val="0891B2">
              <a:alpha val="8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-914400" y="2743200"/>
            <a:ext cx="3200400" cy="3200400"/>
          </a:xfrm>
          <a:prstGeom prst="ellipse">
            <a:avLst/>
          </a:prstGeom>
          <a:solidFill>
            <a:srgbClr val="F59E0B">
              <a:alpha val="8000"/>
            </a:srgbClr>
          </a:solidFill>
          <a:ln/>
        </p:spPr>
      </p:sp>
      <p:sp>
        <p:nvSpPr>
          <p:cNvPr id="5" name="Text 3"/>
          <p:cNvSpPr/>
          <p:nvPr/>
        </p:nvSpPr>
        <p:spPr>
          <a:xfrm>
            <a:off x="731520" y="1097280"/>
            <a:ext cx="73152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智定AI</a:t>
            </a:r>
            <a:endParaRPr lang="en-US" sz="5200" dirty="0"/>
          </a:p>
        </p:txBody>
      </p:sp>
      <p:sp>
        <p:nvSpPr>
          <p:cNvPr id="6" name="Text 4"/>
          <p:cNvSpPr/>
          <p:nvPr/>
        </p:nvSpPr>
        <p:spPr>
          <a:xfrm>
            <a:off x="731520" y="2103120"/>
            <a:ext cx="68580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22D3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从开发到上线：面向真实用户的完整部署指南</a:t>
            </a:r>
            <a:endParaRPr lang="en-US" sz="2200" dirty="0"/>
          </a:p>
        </p:txBody>
      </p:sp>
      <p:sp>
        <p:nvSpPr>
          <p:cNvPr id="7" name="Shape 5"/>
          <p:cNvSpPr/>
          <p:nvPr/>
        </p:nvSpPr>
        <p:spPr>
          <a:xfrm>
            <a:off x="731520" y="2926080"/>
            <a:ext cx="2286000" cy="36576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8" name="Text 6"/>
          <p:cNvSpPr/>
          <p:nvPr/>
        </p:nvSpPr>
        <p:spPr>
          <a:xfrm>
            <a:off x="731520" y="32004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AI需求匹配平台 · 全流程规划与执行方案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0" y="4480560"/>
            <a:ext cx="9144000" cy="662940"/>
          </a:xfrm>
          <a:prstGeom prst="rect">
            <a:avLst/>
          </a:prstGeom>
          <a:solidFill>
            <a:srgbClr val="1A2332"/>
          </a:solidFill>
          <a:ln/>
        </p:spPr>
      </p:sp>
      <p:sp>
        <p:nvSpPr>
          <p:cNvPr id="10" name="Text 8"/>
          <p:cNvSpPr/>
          <p:nvPr/>
        </p:nvSpPr>
        <p:spPr>
          <a:xfrm>
            <a:off x="731520" y="45720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姜功群（姜哥） · AI产品经理 · 2026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73152" cy="5143500"/>
          </a:xfrm>
          <a:prstGeom prst="rect">
            <a:avLst/>
          </a:prstGeom>
          <a:solidFill>
            <a:srgbClr val="0891B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45720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E293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部署路线图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548640" y="777240"/>
            <a:ext cx="4572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6大阶段 · 15个关键节点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48640" y="1463040"/>
            <a:ext cx="2651760" cy="141732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8100000">
              <a:srgbClr val="000000">
                <a:alpha val="12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685800" y="1554480"/>
            <a:ext cx="4572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891B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01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685800" y="192024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技术架构加固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685800" y="2240280"/>
            <a:ext cx="2286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数据库、安全、性能优化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3429000" y="1463040"/>
            <a:ext cx="2651760" cy="141732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8100000">
              <a:srgbClr val="000000">
                <a:alpha val="12000"/>
              </a:srgbClr>
            </a:outerShdw>
          </a:effectLst>
        </p:spPr>
      </p:sp>
      <p:sp>
        <p:nvSpPr>
          <p:cNvPr id="10" name="Text 8"/>
          <p:cNvSpPr/>
          <p:nvPr/>
        </p:nvSpPr>
        <p:spPr>
          <a:xfrm>
            <a:off x="3566160" y="1554480"/>
            <a:ext cx="4572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891B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02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3566160" y="192024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合规与法律体系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3566160" y="2240280"/>
            <a:ext cx="2286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ICP备案、隐私政策、服务协议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6309360" y="1463040"/>
            <a:ext cx="2651760" cy="141732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8100000">
              <a:srgbClr val="000000">
                <a:alpha val="12000"/>
              </a:srgbClr>
            </a:outerShdw>
          </a:effectLst>
        </p:spPr>
      </p:sp>
      <p:sp>
        <p:nvSpPr>
          <p:cNvPr id="14" name="Text 12"/>
          <p:cNvSpPr/>
          <p:nvPr/>
        </p:nvSpPr>
        <p:spPr>
          <a:xfrm>
            <a:off x="6446520" y="1554480"/>
            <a:ext cx="4572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891B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03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6446520" y="192024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基础设施搭建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6446520" y="2240280"/>
            <a:ext cx="2286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服务器、域名、SSL、部署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548640" y="3154680"/>
            <a:ext cx="2651760" cy="141732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8100000">
              <a:srgbClr val="000000">
                <a:alpha val="12000"/>
              </a:srgbClr>
            </a:outerShdw>
          </a:effectLst>
        </p:spPr>
      </p:sp>
      <p:sp>
        <p:nvSpPr>
          <p:cNvPr id="18" name="Text 16"/>
          <p:cNvSpPr/>
          <p:nvPr/>
        </p:nvSpPr>
        <p:spPr>
          <a:xfrm>
            <a:off x="685800" y="3246120"/>
            <a:ext cx="4572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891B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04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685800" y="361188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运营体系建立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685800" y="3931920"/>
            <a:ext cx="2286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监控、客服、内容审核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3429000" y="3154680"/>
            <a:ext cx="2651760" cy="141732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8100000">
              <a:srgbClr val="000000">
                <a:alpha val="12000"/>
              </a:srgbClr>
            </a:outerShdw>
          </a:effectLst>
        </p:spPr>
      </p:sp>
      <p:sp>
        <p:nvSpPr>
          <p:cNvPr id="22" name="Text 20"/>
          <p:cNvSpPr/>
          <p:nvPr/>
        </p:nvSpPr>
        <p:spPr>
          <a:xfrm>
            <a:off x="3566160" y="3246120"/>
            <a:ext cx="4572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891B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05</a:t>
            </a:r>
            <a:endParaRPr lang="en-US" sz="1800" dirty="0"/>
          </a:p>
        </p:txBody>
      </p:sp>
      <p:sp>
        <p:nvSpPr>
          <p:cNvPr id="23" name="Text 21"/>
          <p:cNvSpPr/>
          <p:nvPr/>
        </p:nvSpPr>
        <p:spPr>
          <a:xfrm>
            <a:off x="3566160" y="361188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冷启动与推广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3566160" y="3931920"/>
            <a:ext cx="2286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种子用户、渠道、活动</a:t>
            </a:r>
            <a:endParaRPr lang="en-US" sz="1100" dirty="0"/>
          </a:p>
        </p:txBody>
      </p:sp>
      <p:sp>
        <p:nvSpPr>
          <p:cNvPr id="25" name="Shape 23"/>
          <p:cNvSpPr/>
          <p:nvPr/>
        </p:nvSpPr>
        <p:spPr>
          <a:xfrm>
            <a:off x="6309360" y="3154680"/>
            <a:ext cx="2651760" cy="141732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8100000">
              <a:srgbClr val="000000">
                <a:alpha val="12000"/>
              </a:srgbClr>
            </a:outerShdw>
          </a:effectLst>
        </p:spPr>
      </p:sp>
      <p:sp>
        <p:nvSpPr>
          <p:cNvPr id="26" name="Text 24"/>
          <p:cNvSpPr/>
          <p:nvPr/>
        </p:nvSpPr>
        <p:spPr>
          <a:xfrm>
            <a:off x="6446520" y="3246120"/>
            <a:ext cx="4572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891B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06</a:t>
            </a:r>
            <a:endParaRPr lang="en-US" sz="1800" dirty="0"/>
          </a:p>
        </p:txBody>
      </p:sp>
      <p:sp>
        <p:nvSpPr>
          <p:cNvPr id="27" name="Text 25"/>
          <p:cNvSpPr/>
          <p:nvPr/>
        </p:nvSpPr>
        <p:spPr>
          <a:xfrm>
            <a:off x="6446520" y="361188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上线检查清单</a:t>
            </a:r>
            <a:endParaRPr lang="en-US" sz="1400" dirty="0"/>
          </a:p>
        </p:txBody>
      </p:sp>
      <p:sp>
        <p:nvSpPr>
          <p:cNvPr id="28" name="Text 26"/>
          <p:cNvSpPr/>
          <p:nvPr/>
        </p:nvSpPr>
        <p:spPr>
          <a:xfrm>
            <a:off x="6446520" y="3931920"/>
            <a:ext cx="2286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最终验收、灰度发布、正式上线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891B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45720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E293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项目现状概览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548640" y="777240"/>
            <a:ext cx="6400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已具备的核心能力，以及上线前必须补齐的差距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548640" y="1371600"/>
            <a:ext cx="3840480" cy="365760"/>
          </a:xfrm>
          <a:prstGeom prst="rect">
            <a:avLst/>
          </a:prstGeom>
          <a:solidFill>
            <a:srgbClr val="10B981">
              <a:alpha val="15000"/>
            </a:srgbClr>
          </a:solidFill>
          <a:ln/>
        </p:spPr>
      </p:sp>
      <p:sp>
        <p:nvSpPr>
          <p:cNvPr id="6" name="Text 4"/>
          <p:cNvSpPr/>
          <p:nvPr/>
        </p:nvSpPr>
        <p:spPr>
          <a:xfrm>
            <a:off x="731520" y="1389888"/>
            <a:ext cx="2743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✅ 已完成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548640" y="1828800"/>
            <a:ext cx="384048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手机号/邮箱注册（验证码 + 密码双模式）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实名认证（提交即通过，Demo模式）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任务发布 + 赏金托管 + 3%平台服务费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法律免责声明（非交易方 / 不担保 / 不介入）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抽奖活动系统（倒计时 + 用户资格）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侧边栏导航 + 系统设置 + 问题反馈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FastAPI + SQLite + 纯前端 SPA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4754880" y="1371600"/>
            <a:ext cx="3840480" cy="365760"/>
          </a:xfrm>
          <a:prstGeom prst="rect">
            <a:avLst/>
          </a:prstGeom>
          <a:solidFill>
            <a:srgbClr val="F97316">
              <a:alpha val="15000"/>
            </a:srgbClr>
          </a:solidFill>
          <a:ln/>
        </p:spPr>
      </p:sp>
      <p:sp>
        <p:nvSpPr>
          <p:cNvPr id="9" name="Text 7"/>
          <p:cNvSpPr/>
          <p:nvPr/>
        </p:nvSpPr>
        <p:spPr>
          <a:xfrm>
            <a:off x="4937760" y="1389888"/>
            <a:ext cx="3657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973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🔶 上线前必须完成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4754880" y="1828800"/>
            <a:ext cx="384048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数据库升级：SQLite → PostgreSQL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安全加固：JWT密钥管理 + 限流 + CORS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ICP备案（阿里云/腾讯云）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服务器部署 + Nginx + SSL证书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用户隐私政策 + 完整服务协议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监控告警（500/4xx/慢查询）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内容审核机制 + 客服体系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真实短信/邮件服务 + 支付宝/微信支付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548640" y="4572000"/>
            <a:ext cx="8046720" cy="365760"/>
          </a:xfrm>
          <a:prstGeom prst="rect">
            <a:avLst/>
          </a:prstGeom>
          <a:solidFill>
            <a:srgbClr val="0891B2">
              <a:alpha val="8000"/>
            </a:srgbClr>
          </a:solidFill>
          <a:ln/>
        </p:spPr>
      </p:sp>
      <p:sp>
        <p:nvSpPr>
          <p:cNvPr id="12" name="Text 10"/>
          <p:cNvSpPr/>
          <p:nvPr/>
        </p:nvSpPr>
        <p:spPr>
          <a:xfrm>
            <a:off x="731520" y="461772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⚠️ 核心原则：先用 Demo 验证商业模式，再投入生产级改造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4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阶段一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640080"/>
            <a:ext cx="5486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技术架构加固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548640" y="123444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 Demo 到生产环境的 5 项关键改造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365760" y="2011680"/>
            <a:ext cx="1572768" cy="2743200"/>
          </a:xfrm>
          <a:prstGeom prst="rect">
            <a:avLst/>
          </a:prstGeom>
          <a:solidFill>
            <a:srgbClr val="1A2332"/>
          </a:solidFill>
          <a:ln w="6350">
            <a:solidFill>
              <a:srgbClr val="2D3A4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365760" y="2011680"/>
            <a:ext cx="1572768" cy="36576"/>
          </a:xfrm>
          <a:prstGeom prst="rect">
            <a:avLst/>
          </a:prstGeom>
          <a:solidFill>
            <a:srgbClr val="0891B2"/>
          </a:solidFill>
          <a:ln/>
        </p:spPr>
      </p:sp>
      <p:sp>
        <p:nvSpPr>
          <p:cNvPr id="8" name="Text 6"/>
          <p:cNvSpPr/>
          <p:nvPr/>
        </p:nvSpPr>
        <p:spPr>
          <a:xfrm>
            <a:off x="457200" y="2240280"/>
            <a:ext cx="457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891B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01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457200" y="2560320"/>
            <a:ext cx="1371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数据库升级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57200" y="2971800"/>
            <a:ext cx="1371600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SQLite → PostgreSQL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解决并发写入瓶颈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支持连接池 + 读写分离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2121408" y="2011680"/>
            <a:ext cx="1572768" cy="2743200"/>
          </a:xfrm>
          <a:prstGeom prst="rect">
            <a:avLst/>
          </a:prstGeom>
          <a:solidFill>
            <a:srgbClr val="1A2332"/>
          </a:solidFill>
          <a:ln w="6350">
            <a:solidFill>
              <a:srgbClr val="2D3A4A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2121408" y="2011680"/>
            <a:ext cx="1572768" cy="36576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13" name="Text 11"/>
          <p:cNvSpPr/>
          <p:nvPr/>
        </p:nvSpPr>
        <p:spPr>
          <a:xfrm>
            <a:off x="2212848" y="2240280"/>
            <a:ext cx="457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0B98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02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2212848" y="2560320"/>
            <a:ext cx="1371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安全加固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2212848" y="2971800"/>
            <a:ext cx="1371600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JWT密钥 → 环境变量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CORS白名单 + 限流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密码哈希强度提升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877056" y="2011680"/>
            <a:ext cx="1572768" cy="2743200"/>
          </a:xfrm>
          <a:prstGeom prst="rect">
            <a:avLst/>
          </a:prstGeom>
          <a:solidFill>
            <a:srgbClr val="1A2332"/>
          </a:solidFill>
          <a:ln w="6350">
            <a:solidFill>
              <a:srgbClr val="2D3A4A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3877056" y="2011680"/>
            <a:ext cx="1572768" cy="36576"/>
          </a:xfrm>
          <a:prstGeom prst="rect">
            <a:avLst/>
          </a:prstGeom>
          <a:solidFill>
            <a:srgbClr val="8B5CF6"/>
          </a:solidFill>
          <a:ln/>
        </p:spPr>
      </p:sp>
      <p:sp>
        <p:nvSpPr>
          <p:cNvPr id="18" name="Text 16"/>
          <p:cNvSpPr/>
          <p:nvPr/>
        </p:nvSpPr>
        <p:spPr>
          <a:xfrm>
            <a:off x="3968496" y="2240280"/>
            <a:ext cx="457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8B5CF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03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3968496" y="2560320"/>
            <a:ext cx="1371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API健壮性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3968496" y="2971800"/>
            <a:ext cx="1371600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统一错误响应格式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请求参数校验强化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慢查询超时熔断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5632704" y="2011680"/>
            <a:ext cx="1572768" cy="2743200"/>
          </a:xfrm>
          <a:prstGeom prst="rect">
            <a:avLst/>
          </a:prstGeom>
          <a:solidFill>
            <a:srgbClr val="1A2332"/>
          </a:solidFill>
          <a:ln w="6350">
            <a:solidFill>
              <a:srgbClr val="2D3A4A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5632704" y="2011680"/>
            <a:ext cx="1572768" cy="36576"/>
          </a:xfrm>
          <a:prstGeom prst="rect">
            <a:avLst/>
          </a:prstGeom>
          <a:solidFill>
            <a:srgbClr val="F97316"/>
          </a:solidFill>
          <a:ln/>
        </p:spPr>
      </p:sp>
      <p:sp>
        <p:nvSpPr>
          <p:cNvPr id="23" name="Text 21"/>
          <p:cNvSpPr/>
          <p:nvPr/>
        </p:nvSpPr>
        <p:spPr>
          <a:xfrm>
            <a:off x="5724144" y="2240280"/>
            <a:ext cx="457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973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04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5724144" y="2560320"/>
            <a:ext cx="1371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日志体系</a:t>
            </a:r>
            <a:endParaRPr lang="en-US" sz="1300" dirty="0"/>
          </a:p>
        </p:txBody>
      </p:sp>
      <p:sp>
        <p:nvSpPr>
          <p:cNvPr id="25" name="Text 23"/>
          <p:cNvSpPr/>
          <p:nvPr/>
        </p:nvSpPr>
        <p:spPr>
          <a:xfrm>
            <a:off x="5724144" y="2971800"/>
            <a:ext cx="1371600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结构化日志（JSON）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请求链路追踪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错误分级告警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7388352" y="2011680"/>
            <a:ext cx="1572768" cy="2743200"/>
          </a:xfrm>
          <a:prstGeom prst="rect">
            <a:avLst/>
          </a:prstGeom>
          <a:solidFill>
            <a:srgbClr val="1A2332"/>
          </a:solidFill>
          <a:ln w="6350">
            <a:solidFill>
              <a:srgbClr val="2D3A4A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7388352" y="2011680"/>
            <a:ext cx="1572768" cy="36576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28" name="Text 26"/>
          <p:cNvSpPr/>
          <p:nvPr/>
        </p:nvSpPr>
        <p:spPr>
          <a:xfrm>
            <a:off x="7479792" y="2240280"/>
            <a:ext cx="457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59E0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05</a:t>
            </a:r>
            <a:endParaRPr lang="en-US" sz="1400" dirty="0"/>
          </a:p>
        </p:txBody>
      </p:sp>
      <p:sp>
        <p:nvSpPr>
          <p:cNvPr id="29" name="Text 27"/>
          <p:cNvSpPr/>
          <p:nvPr/>
        </p:nvSpPr>
        <p:spPr>
          <a:xfrm>
            <a:off x="7479792" y="2560320"/>
            <a:ext cx="1371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配置管理</a:t>
            </a:r>
            <a:endParaRPr lang="en-US" sz="1300" dirty="0"/>
          </a:p>
        </p:txBody>
      </p:sp>
      <p:sp>
        <p:nvSpPr>
          <p:cNvPr id="30" name="Text 28"/>
          <p:cNvSpPr/>
          <p:nvPr/>
        </p:nvSpPr>
        <p:spPr>
          <a:xfrm>
            <a:off x="7479792" y="2971800"/>
            <a:ext cx="1371600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环境变量分层管理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开发/测试/生产分离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敏感信息零硬编码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73152" cy="5143500"/>
          </a:xfrm>
          <a:prstGeom prst="rect">
            <a:avLst/>
          </a:prstGeom>
          <a:solidFill>
            <a:srgbClr val="0891B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E293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数据库升级：SQLite → PostgreSQL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548640" y="7772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为什么必须迁移？不迁移的代价是什么？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548640" y="1371600"/>
            <a:ext cx="3749040" cy="32918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8100000">
              <a:srgbClr val="000000">
                <a:alpha val="12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548640" y="1371600"/>
            <a:ext cx="3749040" cy="457200"/>
          </a:xfrm>
          <a:prstGeom prst="rect">
            <a:avLst/>
          </a:prstGeom>
          <a:solidFill>
            <a:srgbClr val="EF4444">
              <a:alpha val="12000"/>
            </a:srgbClr>
          </a:solidFill>
          <a:ln/>
        </p:spPr>
      </p:sp>
      <p:sp>
        <p:nvSpPr>
          <p:cNvPr id="7" name="Text 5"/>
          <p:cNvSpPr/>
          <p:nvPr/>
        </p:nvSpPr>
        <p:spPr>
          <a:xfrm>
            <a:off x="731520" y="1417320"/>
            <a:ext cx="3200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EF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⚠️ SQLite（开发阶段）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31520" y="2011680"/>
            <a:ext cx="3383280" cy="2468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单写入者锁 — 2个并发请求即排队</a:t>
            </a:r>
            <a:endParaRPr lang="en-US" sz="11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无法水平扩展 — 数据量一大就慢</a:t>
            </a:r>
            <a:endParaRPr lang="en-US" sz="11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无连接池 — 每个请求都要打开文件</a:t>
            </a:r>
            <a:endParaRPr lang="en-US" sz="11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数据存储在本地文件 — 难以备份恢复</a:t>
            </a:r>
            <a:endParaRPr lang="en-US" sz="11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无用户权限体系 — 数据库文件直接暴露</a:t>
            </a:r>
            <a:endParaRPr lang="en-US" sz="11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真实场景：5个用户同时操作就可能卡死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4846320" y="1371600"/>
            <a:ext cx="3749040" cy="32918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8100000">
              <a:srgbClr val="000000">
                <a:alpha val="12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4846320" y="1371600"/>
            <a:ext cx="3749040" cy="457200"/>
          </a:xfrm>
          <a:prstGeom prst="rect">
            <a:avLst/>
          </a:prstGeom>
          <a:solidFill>
            <a:srgbClr val="10B981">
              <a:alpha val="12000"/>
            </a:srgbClr>
          </a:solidFill>
          <a:ln/>
        </p:spPr>
      </p:sp>
      <p:sp>
        <p:nvSpPr>
          <p:cNvPr id="11" name="Text 9"/>
          <p:cNvSpPr/>
          <p:nvPr/>
        </p:nvSpPr>
        <p:spPr>
          <a:xfrm>
            <a:off x="5029200" y="1417320"/>
            <a:ext cx="3200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✅ PostgreSQL（生产阶段）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5029200" y="2011680"/>
            <a:ext cx="3383280" cy="2468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高并发写入 — 数百个连接并行处理</a:t>
            </a:r>
            <a:endParaRPr lang="en-US" sz="11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连接池管理 — 复用连接，0开销建连</a:t>
            </a:r>
            <a:endParaRPr lang="en-US" sz="11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主从复制 — 读写分离，查询不阻塞写入</a:t>
            </a:r>
            <a:endParaRPr lang="en-US" sz="11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自动备份 — WAL归档，可恢复到任意时间点</a:t>
            </a:r>
            <a:endParaRPr lang="en-US" sz="11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角色权限体系 — 细粒度访问控制</a:t>
            </a:r>
            <a:endParaRPr lang="en-US" sz="11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云服务托管 — RDS自带监控和自动故障转移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548640" y="4800600"/>
            <a:ext cx="8046720" cy="274320"/>
          </a:xfrm>
          <a:prstGeom prst="rect">
            <a:avLst/>
          </a:prstGeom>
          <a:solidFill>
            <a:srgbClr val="0891B2"/>
          </a:solidFill>
          <a:ln/>
        </p:spPr>
      </p:sp>
      <p:sp>
        <p:nvSpPr>
          <p:cNvPr id="14" name="Text 12"/>
          <p:cNvSpPr/>
          <p:nvPr/>
        </p:nvSpPr>
        <p:spPr>
          <a:xfrm>
            <a:off x="731520" y="4818888"/>
            <a:ext cx="7772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操作建议：使用 Alembic 做数据库迁移，ORM层代码基本不动，1-2天完成切换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73152" cy="5143500"/>
          </a:xfrm>
          <a:prstGeom prst="rect">
            <a:avLst/>
          </a:prstGeom>
          <a:solidFill>
            <a:srgbClr val="0891B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5486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E293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安全加固清单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548640" y="77724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上线前必须修复的安全风险点</a:t>
            </a:r>
            <a:endParaRPr lang="en-US" sz="13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280160"/>
          <a:ext cx="8046720" cy="914400"/>
        </p:xfrm>
        <a:graphic>
          <a:graphicData uri="http://schemas.openxmlformats.org/drawingml/2006/table">
            <a:tbl>
              <a:tblPr/>
              <a:tblGrid>
                <a:gridCol w="1463040"/>
                <a:gridCol w="2011680"/>
                <a:gridCol w="3291840"/>
                <a:gridCol w="1280160"/>
              </a:tblGrid>
              <a:tr h="36576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风险项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50800" marB="508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当前状态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50800" marB="508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修复方案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50800" marB="508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优先级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50800" marB="508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JWT密钥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50800" marB="508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EF44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硬编码在 auth.py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50800" marB="508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移至环境变量 SERVER__SECRET_KEY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50800" marB="508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EF44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紧急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50800" marB="508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CORS策略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50800" marB="508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EF44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allow_origins=['*']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50800" marB="508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绑定具体域名列表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50800" marB="508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EF44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紧急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50800" marB="508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密码策略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50800" marB="508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EF44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字母+数字8位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50800" marB="508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增加特殊字符要求，12位以上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50800" marB="508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F9731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高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50800" marB="508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接口限流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50800" marB="508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EF44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无限制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50800" marB="508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接入 slowapi / Redis 限流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50800" marB="508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F9731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高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50800" marB="508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XSS防护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50800" marB="508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EF44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前端未做转义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50800" marB="508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统一escapeHtml输出函数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50800" marB="508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F9731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高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50800" marB="508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HTTPS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50800" marB="508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EF44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HTTP明文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50800" marB="508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Nginx强制HTTPS + HSTS头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50800" marB="508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EF44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紧急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50800" marB="508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SQL注入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50800" marB="508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EF44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SQLAlchemy ORM已防护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50800" marB="508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审核原生SQL查询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50800" marB="508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F59E0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中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50800" marB="508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验证码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50800" marB="508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EF44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Demo模式返回明文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50800" marB="508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对接真实短信/邮件服务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50800" marB="508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F9731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高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50800" marB="508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48640" y="1280160"/>
            <a:ext cx="8046720" cy="365760"/>
          </a:xfrm>
          <a:prstGeom prst="rect">
            <a:avLst/>
          </a:prstGeom>
          <a:solidFill>
            <a:srgbClr val="0D2B4E"/>
          </a:solidFill>
          <a:ln/>
        </p:spPr>
      </p:sp>
      <p:graphicFrame>
        <p:nvGraphicFramePr>
          <p:cNvPr id="13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280160"/>
          <a:ext cx="8046720" cy="914400"/>
        </p:xfrm>
        <a:graphic>
          <a:graphicData uri="http://schemas.openxmlformats.org/drawingml/2006/table">
            <a:tbl>
              <a:tblPr/>
              <a:tblGrid>
                <a:gridCol w="1463040"/>
                <a:gridCol w="2011680"/>
                <a:gridCol w="3291840"/>
                <a:gridCol w="1280160"/>
              </a:tblGrid>
              <a:tr h="36576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风险项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50800" marB="508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2B4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当前状态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50800" marB="508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2B4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修复方案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50800" marB="508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2B4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优先级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50800" marB="508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2B4E"/>
                    </a:solidFill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JWT密钥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50800" marB="508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EF44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硬编码在 auth.py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50800" marB="508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移至环境变量 SERVER__SECRET_KEY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50800" marB="508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EF44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紧急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50800" marB="508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CORS策略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50800" marB="508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EF44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allow_origins=['*']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50800" marB="508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绑定具体域名列表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50800" marB="508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EF44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紧急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50800" marB="508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密码策略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50800" marB="508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EF44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字母+数字8位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50800" marB="508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增加特殊字符要求，12位以上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50800" marB="508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F9731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高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50800" marB="508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接口限流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50800" marB="508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EF44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无限制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50800" marB="508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接入 slowapi / Redis 限流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50800" marB="508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F9731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高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50800" marB="508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XSS防护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50800" marB="508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EF44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前端未做转义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50800" marB="508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统一escapeHtml输出函数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50800" marB="508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F9731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高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50800" marB="508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HTTPS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50800" marB="508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EF44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HTTP明文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50800" marB="508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Nginx强制HTTPS + HSTS头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50800" marB="508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EF44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紧急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50800" marB="508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SQL注入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50800" marB="508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EF44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SQLAlchemy ORM已防护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50800" marB="508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审核原生SQL查询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50800" marB="508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F59E0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中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50800" marB="508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验证码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50800" marB="508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EF44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Demo模式返回明文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50800" marB="508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对接真实短信/邮件服务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50800" marB="508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F9731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高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50800" marB="508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4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阶段二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640080"/>
            <a:ext cx="5486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合规与法律体系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548640" y="1234440"/>
            <a:ext cx="6400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不解决合规问题，产品上线即存在法律风险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57200" y="1828800"/>
            <a:ext cx="4023360" cy="1325880"/>
          </a:xfrm>
          <a:prstGeom prst="rect">
            <a:avLst/>
          </a:prstGeom>
          <a:solidFill>
            <a:srgbClr val="1A2332"/>
          </a:solidFill>
          <a:ln w="6350">
            <a:solidFill>
              <a:srgbClr val="2D3A4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457200" y="1828800"/>
            <a:ext cx="45720" cy="1325880"/>
          </a:xfrm>
          <a:prstGeom prst="rect">
            <a:avLst/>
          </a:prstGeom>
          <a:solidFill>
            <a:srgbClr val="0891B2"/>
          </a:solidFill>
          <a:ln/>
        </p:spPr>
      </p:sp>
      <p:sp>
        <p:nvSpPr>
          <p:cNvPr id="8" name="Text 6"/>
          <p:cNvSpPr/>
          <p:nvPr/>
        </p:nvSpPr>
        <p:spPr>
          <a:xfrm>
            <a:off x="685800" y="1901952"/>
            <a:ext cx="3474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ICP备案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85800" y="2212848"/>
            <a:ext cx="356616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使用国内服务器（阿里云/腾讯云）必须完成ICP备案。个人备案约7-15个工作日。企业备案更快。备案期间无法使用域名访问。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4754880" y="1828800"/>
            <a:ext cx="4023360" cy="1325880"/>
          </a:xfrm>
          <a:prstGeom prst="rect">
            <a:avLst/>
          </a:prstGeom>
          <a:solidFill>
            <a:srgbClr val="1A2332"/>
          </a:solidFill>
          <a:ln w="6350">
            <a:solidFill>
              <a:srgbClr val="2D3A4A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754880" y="1828800"/>
            <a:ext cx="45720" cy="132588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901952"/>
            <a:ext cx="3474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服务协议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983480" y="2212848"/>
            <a:ext cx="356616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你已经有了免责条款框架，但需要补充：用户数据使用条款、账号注销流程、违规处理规则、争议解决方式。必须包含《用户服务协议》和《隐私政策》两份独立文档。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457200" y="3337560"/>
            <a:ext cx="4023360" cy="1325880"/>
          </a:xfrm>
          <a:prstGeom prst="rect">
            <a:avLst/>
          </a:prstGeom>
          <a:solidFill>
            <a:srgbClr val="1A2332"/>
          </a:solidFill>
          <a:ln w="6350">
            <a:solidFill>
              <a:srgbClr val="2D3A4A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457200" y="3337560"/>
            <a:ext cx="45720" cy="1325880"/>
          </a:xfrm>
          <a:prstGeom prst="rect">
            <a:avLst/>
          </a:prstGeom>
          <a:solidFill>
            <a:srgbClr val="8B5CF6"/>
          </a:solidFill>
          <a:ln/>
        </p:spPr>
      </p:sp>
      <p:sp>
        <p:nvSpPr>
          <p:cNvPr id="16" name="Text 14"/>
          <p:cNvSpPr/>
          <p:nvPr/>
        </p:nvSpPr>
        <p:spPr>
          <a:xfrm>
            <a:off x="685800" y="3410712"/>
            <a:ext cx="3474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8B5C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数据合规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685800" y="3721608"/>
            <a:ext cx="356616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《个人信息保护法》要求：明示收集目的/方式/范围、最小必要原则、用户可删除数据。实名认证信息需加密存储，不得超期保留。</a:t>
            </a:r>
            <a:endParaRPr lang="en-US" sz="1050" dirty="0"/>
          </a:p>
        </p:txBody>
      </p:sp>
      <p:sp>
        <p:nvSpPr>
          <p:cNvPr id="18" name="Shape 16"/>
          <p:cNvSpPr/>
          <p:nvPr/>
        </p:nvSpPr>
        <p:spPr>
          <a:xfrm>
            <a:off x="4754880" y="3337560"/>
            <a:ext cx="4023360" cy="1325880"/>
          </a:xfrm>
          <a:prstGeom prst="rect">
            <a:avLst/>
          </a:prstGeom>
          <a:solidFill>
            <a:srgbClr val="1A2332"/>
          </a:solidFill>
          <a:ln w="6350">
            <a:solidFill>
              <a:srgbClr val="2D3A4A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4754880" y="3337560"/>
            <a:ext cx="45720" cy="1325880"/>
          </a:xfrm>
          <a:prstGeom prst="rect">
            <a:avLst/>
          </a:prstGeom>
          <a:solidFill>
            <a:srgbClr val="F97316"/>
          </a:solidFill>
          <a:ln/>
        </p:spPr>
      </p:sp>
      <p:sp>
        <p:nvSpPr>
          <p:cNvPr id="20" name="Text 18"/>
          <p:cNvSpPr/>
          <p:nvPr/>
        </p:nvSpPr>
        <p:spPr>
          <a:xfrm>
            <a:off x="4983480" y="3410712"/>
            <a:ext cx="3474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973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平台责任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4983480" y="3721608"/>
            <a:ext cx="356616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已有免责声明（非交易方/不担保/不介入）。建议补充：侵权内容处理机制（通知-删除规则）、未成年用户保护、投诉举报渠道公示。</a:t>
            </a:r>
            <a:endParaRPr lang="en-US" sz="1050" dirty="0"/>
          </a:p>
        </p:txBody>
      </p:sp>
      <p:sp>
        <p:nvSpPr>
          <p:cNvPr id="22" name="Shape 20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solidFill>
            <a:srgbClr val="EF4444">
              <a:alpha val="20000"/>
            </a:srgbClr>
          </a:solidFill>
          <a:ln/>
        </p:spPr>
      </p:sp>
      <p:sp>
        <p:nvSpPr>
          <p:cNvPr id="23" name="Text 21"/>
          <p:cNvSpPr/>
          <p:nvPr/>
        </p:nvSpPr>
        <p:spPr>
          <a:xfrm>
            <a:off x="640080" y="4773168"/>
            <a:ext cx="7772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EF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⚠️ 重要：ICP备案完成前不要正式宣传/推广，个人备案不能包含前置审批内容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73152" cy="5143500"/>
          </a:xfrm>
          <a:prstGeom prst="rect">
            <a:avLst/>
          </a:prstGeom>
          <a:solidFill>
            <a:srgbClr val="0891B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5486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E293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阶段三：基础设施搭建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548640" y="77724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从本地 WSL 到云服务器的完整部署方案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3383280" y="1463040"/>
            <a:ext cx="2377440" cy="502920"/>
          </a:xfrm>
          <a:prstGeom prst="rect">
            <a:avLst/>
          </a:prstGeom>
          <a:solidFill>
            <a:srgbClr val="0D2B4E"/>
          </a:solidFill>
          <a:ln/>
          <a:effectLst>
            <a:outerShdw sx="100000" sy="100000" kx="0" ky="0" algn="bl" rotWithShape="0" blurRad="101600" dist="25400" dir="8100000">
              <a:srgbClr val="000000">
                <a:alpha val="12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3383280" y="1463040"/>
            <a:ext cx="23774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🌐 用户浏览器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4572000" y="1965960"/>
            <a:ext cx="0" cy="274320"/>
          </a:xfrm>
          <a:prstGeom prst="line">
            <a:avLst/>
          </a:prstGeom>
          <a:noFill/>
          <a:ln w="25400">
            <a:solidFill>
              <a:srgbClr val="0891B2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3383280" y="2240280"/>
            <a:ext cx="2377440" cy="457200"/>
          </a:xfrm>
          <a:prstGeom prst="rect">
            <a:avLst/>
          </a:prstGeom>
          <a:solidFill>
            <a:srgbClr val="FFFFFF"/>
          </a:solidFill>
          <a:ln w="12700">
            <a:solidFill>
              <a:srgbClr val="0891B2"/>
            </a:solidFill>
            <a:prstDash val="solid"/>
          </a:ln>
          <a:effectLst>
            <a:outerShdw sx="100000" sy="100000" kx="0" ky="0" algn="bl" rotWithShape="0" blurRad="101600" dist="25400" dir="8100000">
              <a:srgbClr val="000000">
                <a:alpha val="12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>
            <a:off x="3383280" y="2240280"/>
            <a:ext cx="23774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DNS解析 → 阿里云CDN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4572000" y="2697480"/>
            <a:ext cx="0" cy="228600"/>
          </a:xfrm>
          <a:prstGeom prst="line">
            <a:avLst/>
          </a:prstGeom>
          <a:noFill/>
          <a:ln w="25400">
            <a:solidFill>
              <a:srgbClr val="0891B2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2926080" y="2926080"/>
            <a:ext cx="3291840" cy="457200"/>
          </a:xfrm>
          <a:prstGeom prst="rect">
            <a:avLst/>
          </a:prstGeom>
          <a:solidFill>
            <a:srgbClr val="10B981">
              <a:alpha val="15000"/>
            </a:srgbClr>
          </a:solidFill>
          <a:ln w="12700">
            <a:solidFill>
              <a:srgbClr val="10B981"/>
            </a:solidFill>
            <a:prstDash val="solid"/>
          </a:ln>
          <a:effectLst>
            <a:outerShdw sx="100000" sy="100000" kx="0" ky="0" algn="bl" rotWithShape="0" blurRad="101600" dist="25400" dir="8100000">
              <a:srgbClr val="000000">
                <a:alpha val="12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2926080" y="2926080"/>
            <a:ext cx="3291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Nginx 反向代理（SSL终结）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3657600" y="3383280"/>
            <a:ext cx="0" cy="228600"/>
          </a:xfrm>
          <a:prstGeom prst="line">
            <a:avLst/>
          </a:prstGeom>
          <a:noFill/>
          <a:ln w="25400">
            <a:solidFill>
              <a:srgbClr val="0891B2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5486400" y="3383280"/>
            <a:ext cx="0" cy="228600"/>
          </a:xfrm>
          <a:prstGeom prst="line">
            <a:avLst/>
          </a:prstGeom>
          <a:noFill/>
          <a:ln w="25400">
            <a:solidFill>
              <a:srgbClr val="0891B2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2286000" y="3611880"/>
            <a:ext cx="2286000" cy="457200"/>
          </a:xfrm>
          <a:prstGeom prst="rect">
            <a:avLst/>
          </a:prstGeom>
          <a:solidFill>
            <a:srgbClr val="FFFFFF"/>
          </a:solidFill>
          <a:ln w="12700">
            <a:solidFill>
              <a:srgbClr val="8B5CF6"/>
            </a:solidFill>
            <a:prstDash val="solid"/>
          </a:ln>
          <a:effectLst>
            <a:outerShdw sx="100000" sy="100000" kx="0" ky="0" algn="bl" rotWithShape="0" blurRad="101600" dist="25400" dir="8100000">
              <a:srgbClr val="000000">
                <a:alpha val="12000"/>
              </a:srgbClr>
            </a:outerShdw>
          </a:effectLst>
        </p:spPr>
      </p:sp>
      <p:sp>
        <p:nvSpPr>
          <p:cNvPr id="16" name="Text 14"/>
          <p:cNvSpPr/>
          <p:nvPr/>
        </p:nvSpPr>
        <p:spPr>
          <a:xfrm>
            <a:off x="2286000" y="3611880"/>
            <a:ext cx="2286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8B5C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FastAPI + Uvicorn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5029200" y="3611880"/>
            <a:ext cx="2286000" cy="457200"/>
          </a:xfrm>
          <a:prstGeom prst="rect">
            <a:avLst/>
          </a:prstGeom>
          <a:solidFill>
            <a:srgbClr val="FFFFFF"/>
          </a:solidFill>
          <a:ln w="12700">
            <a:solidFill>
              <a:srgbClr val="F59E0B"/>
            </a:solidFill>
            <a:prstDash val="solid"/>
          </a:ln>
          <a:effectLst>
            <a:outerShdw sx="100000" sy="100000" kx="0" ky="0" algn="bl" rotWithShape="0" blurRad="101600" dist="25400" dir="8100000">
              <a:srgbClr val="000000">
                <a:alpha val="12000"/>
              </a:srgbClr>
            </a:outerShdw>
          </a:effectLst>
        </p:spPr>
      </p:sp>
      <p:sp>
        <p:nvSpPr>
          <p:cNvPr id="18" name="Text 16"/>
          <p:cNvSpPr/>
          <p:nvPr/>
        </p:nvSpPr>
        <p:spPr>
          <a:xfrm>
            <a:off x="5029200" y="3611880"/>
            <a:ext cx="2286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PostgreSQL RDS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4572000" y="3840480"/>
            <a:ext cx="457200" cy="0"/>
          </a:xfrm>
          <a:prstGeom prst="line">
            <a:avLst/>
          </a:prstGeom>
          <a:noFill/>
          <a:ln w="19050">
            <a:solidFill>
              <a:srgbClr val="64748B"/>
            </a:solidFill>
            <a:prstDash val="dash"/>
          </a:ln>
        </p:spPr>
      </p:sp>
      <p:sp>
        <p:nvSpPr>
          <p:cNvPr id="20" name="Shape 18"/>
          <p:cNvSpPr/>
          <p:nvPr/>
        </p:nvSpPr>
        <p:spPr>
          <a:xfrm>
            <a:off x="1828800" y="4297680"/>
            <a:ext cx="5486400" cy="41148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1828800" y="4297680"/>
            <a:ext cx="54864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阿里云 RDS（自动备份）  ←→  SLB负载均衡  ←→  OSS静态资源托管</a:t>
            </a:r>
            <a:endParaRPr lang="en-US" sz="1000" dirty="0"/>
          </a:p>
        </p:txBody>
      </p:sp>
      <p:sp>
        <p:nvSpPr>
          <p:cNvPr id="22" name="Shape 20"/>
          <p:cNvSpPr/>
          <p:nvPr/>
        </p:nvSpPr>
        <p:spPr>
          <a:xfrm>
            <a:off x="457200" y="3520440"/>
            <a:ext cx="8229600" cy="141732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8100000">
              <a:srgbClr val="000000">
                <a:alpha val="12000"/>
              </a:srgbClr>
            </a:outerShdw>
          </a:effectLst>
        </p:spPr>
      </p:sp>
      <p:sp>
        <p:nvSpPr>
          <p:cNvPr id="23" name="Text 21"/>
          <p:cNvSpPr/>
          <p:nvPr/>
        </p:nvSpPr>
        <p:spPr>
          <a:xfrm>
            <a:off x="640080" y="356616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💰 推荐配置与成本估算（阿里云/腾讯云）</a:t>
            </a:r>
            <a:endParaRPr lang="en-US" sz="12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3886200"/>
          <a:ext cx="7863840" cy="914400"/>
        </p:xfrm>
        <a:graphic>
          <a:graphicData uri="http://schemas.openxmlformats.org/drawingml/2006/table">
            <a:tbl>
              <a:tblPr/>
              <a:tblGrid>
                <a:gridCol w="2194560"/>
                <a:gridCol w="1828800"/>
                <a:gridCol w="1828800"/>
                <a:gridCol w="2011680"/>
              </a:tblGrid>
              <a:tr h="2560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资源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配置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月费用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备注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ECS轻量服务器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2核4G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0891B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¥68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64748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新人优惠价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RDS PostgreSQL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1核1G 20G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0891B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¥35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64748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包年更划算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域名 + SSL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.cn / .com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0891B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¥10-60/年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64748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免费SSL证书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短信服务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按量付费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0891B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¥0.05/条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64748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验证码场景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4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阶段四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640080"/>
            <a:ext cx="5486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运营体系建立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548640" y="123444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上线不是终点，运营才是长期战场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57200" y="1828800"/>
            <a:ext cx="4023360" cy="1371600"/>
          </a:xfrm>
          <a:prstGeom prst="rect">
            <a:avLst/>
          </a:prstGeom>
          <a:solidFill>
            <a:srgbClr val="1A2332"/>
          </a:solidFill>
          <a:ln w="6350">
            <a:solidFill>
              <a:srgbClr val="2D3A4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457200" y="1828800"/>
            <a:ext cx="4023360" cy="36576"/>
          </a:xfrm>
          <a:prstGeom prst="rect">
            <a:avLst/>
          </a:prstGeom>
          <a:solidFill>
            <a:srgbClr val="0891B2"/>
          </a:solidFill>
          <a:ln/>
        </p:spPr>
      </p:sp>
      <p:sp>
        <p:nvSpPr>
          <p:cNvPr id="8" name="Text 6"/>
          <p:cNvSpPr/>
          <p:nvPr/>
        </p:nvSpPr>
        <p:spPr>
          <a:xfrm>
            <a:off x="594360" y="1965960"/>
            <a:ext cx="3657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00000"/>
                </a:solidFill>
              </a:rPr>
              <a:t>📊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960120" y="1993392"/>
            <a:ext cx="3200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监控告警系统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594360" y="2331720"/>
            <a:ext cx="37490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服务器CPU/内存/磁盘监控 → 阿里云CloudMonitor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API层面: 500错误率、4xx频率、响应时间P99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数据库: 连接数、慢查询(&gt;500ms)、死锁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告警推送: 钉钉/企微机器人通知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4754880" y="1828800"/>
            <a:ext cx="4023360" cy="1371600"/>
          </a:xfrm>
          <a:prstGeom prst="rect">
            <a:avLst/>
          </a:prstGeom>
          <a:solidFill>
            <a:srgbClr val="1A2332"/>
          </a:solidFill>
          <a:ln w="6350">
            <a:solidFill>
              <a:srgbClr val="2D3A4A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754880" y="1828800"/>
            <a:ext cx="4023360" cy="36576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13" name="Text 11"/>
          <p:cNvSpPr/>
          <p:nvPr/>
        </p:nvSpPr>
        <p:spPr>
          <a:xfrm>
            <a:off x="4892040" y="1965960"/>
            <a:ext cx="3657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00000"/>
                </a:solidFill>
              </a:rPr>
              <a:t>📝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5257800" y="1993392"/>
            <a:ext cx="3200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内容审核机制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4892040" y="2331720"/>
            <a:ext cx="37490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任务发布前关键词过滤（违禁/广告/敏感词）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用户举报入口 + 后台审核面板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封号/禁言/删除的三级处罚体系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457200" y="3383280"/>
            <a:ext cx="4023360" cy="1371600"/>
          </a:xfrm>
          <a:prstGeom prst="rect">
            <a:avLst/>
          </a:prstGeom>
          <a:solidFill>
            <a:srgbClr val="1A2332"/>
          </a:solidFill>
          <a:ln w="6350">
            <a:solidFill>
              <a:srgbClr val="2D3A4A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57200" y="3383280"/>
            <a:ext cx="4023360" cy="36576"/>
          </a:xfrm>
          <a:prstGeom prst="rect">
            <a:avLst/>
          </a:prstGeom>
          <a:solidFill>
            <a:srgbClr val="8B5CF6"/>
          </a:solidFill>
          <a:ln/>
        </p:spPr>
      </p:sp>
      <p:sp>
        <p:nvSpPr>
          <p:cNvPr id="18" name="Text 16"/>
          <p:cNvSpPr/>
          <p:nvPr/>
        </p:nvSpPr>
        <p:spPr>
          <a:xfrm>
            <a:off x="594360" y="3520440"/>
            <a:ext cx="3657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00000"/>
                </a:solidFill>
              </a:rPr>
              <a:t>💬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960120" y="3547872"/>
            <a:ext cx="3200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8B5C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客服响应体系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594360" y="3886200"/>
            <a:ext cx="37490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已有「问题反馈」表单 → 对接工单系统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常见问题FAQ页面（减少重复咨询）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紧急问题: 企业微信/公众号联系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4754880" y="3383280"/>
            <a:ext cx="4023360" cy="1371600"/>
          </a:xfrm>
          <a:prstGeom prst="rect">
            <a:avLst/>
          </a:prstGeom>
          <a:solidFill>
            <a:srgbClr val="1A2332"/>
          </a:solidFill>
          <a:ln w="6350">
            <a:solidFill>
              <a:srgbClr val="2D3A4A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4754880" y="3383280"/>
            <a:ext cx="4023360" cy="36576"/>
          </a:xfrm>
          <a:prstGeom prst="rect">
            <a:avLst/>
          </a:prstGeom>
          <a:solidFill>
            <a:srgbClr val="F97316"/>
          </a:solidFill>
          <a:ln/>
        </p:spPr>
      </p:sp>
      <p:sp>
        <p:nvSpPr>
          <p:cNvPr id="23" name="Text 21"/>
          <p:cNvSpPr/>
          <p:nvPr/>
        </p:nvSpPr>
        <p:spPr>
          <a:xfrm>
            <a:off x="4892040" y="3520440"/>
            <a:ext cx="3657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00000"/>
                </a:solidFill>
              </a:rPr>
              <a:t>📈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5257800" y="3547872"/>
            <a:ext cx="3200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973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数据分析看板</a:t>
            </a:r>
            <a:endParaRPr lang="en-US" sz="1300" dirty="0"/>
          </a:p>
        </p:txBody>
      </p:sp>
      <p:sp>
        <p:nvSpPr>
          <p:cNvPr id="25" name="Text 23"/>
          <p:cNvSpPr/>
          <p:nvPr/>
        </p:nvSpPr>
        <p:spPr>
          <a:xfrm>
            <a:off x="4892040" y="3886200"/>
            <a:ext cx="37490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注册转化率（手机号输入→验证码→注册成功）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任务发布→被接单的转化漏斗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DAU/MAU、留存率、用户LTV</a:t>
            </a:r>
            <a:endParaRPr lang="en-US" sz="10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73152" cy="5143500"/>
          </a:xfrm>
          <a:prstGeom prst="rect">
            <a:avLst/>
          </a:prstGeom>
          <a:solidFill>
            <a:srgbClr val="0891B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5486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E293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阶段五：冷启动策略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548640" y="7772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上线第一个月，如何获取种子用户并形成交易闭环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457200" y="1417320"/>
            <a:ext cx="4023360" cy="16002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8100000">
              <a:srgbClr val="000000">
                <a:alpha val="12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457200" y="1417320"/>
            <a:ext cx="4023360" cy="36576"/>
          </a:xfrm>
          <a:prstGeom prst="rect">
            <a:avLst/>
          </a:prstGeom>
          <a:solidFill>
            <a:srgbClr val="0891B2"/>
          </a:solidFill>
          <a:ln/>
        </p:spPr>
      </p:sp>
      <p:sp>
        <p:nvSpPr>
          <p:cNvPr id="7" name="Text 5"/>
          <p:cNvSpPr/>
          <p:nvPr/>
        </p:nvSpPr>
        <p:spPr>
          <a:xfrm>
            <a:off x="640080" y="1527048"/>
            <a:ext cx="3474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种子用户获取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640080" y="1874520"/>
            <a:ext cx="365760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0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AI行业微信群/知识星球 → 邀请内测</a:t>
            </a:r>
            <a:endParaRPr lang="en-US" sz="105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0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即刻/小红书 → 分享创业历程引流</a:t>
            </a:r>
            <a:endParaRPr lang="en-US" sz="105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0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产品经理社区（PMCAFF/人人都是PM）</a:t>
            </a:r>
            <a:endParaRPr lang="en-US" sz="105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0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朋友圈裂变：邀请有奖（送免费发布额度）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4754880" y="1417320"/>
            <a:ext cx="4023360" cy="16002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8100000">
              <a:srgbClr val="000000">
                <a:alpha val="12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4754880" y="1417320"/>
            <a:ext cx="4023360" cy="36576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11" name="Text 9"/>
          <p:cNvSpPr/>
          <p:nvPr/>
        </p:nvSpPr>
        <p:spPr>
          <a:xfrm>
            <a:off x="4937760" y="1527048"/>
            <a:ext cx="3474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供给驱动需求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937760" y="1874520"/>
            <a:ext cx="365760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0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平台先发布10-20个高质量『示例需求』</a:t>
            </a:r>
            <a:endParaRPr lang="en-US" sz="105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0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招募5-10个开发者接单，给基础报酬</a:t>
            </a:r>
            <a:endParaRPr lang="en-US" sz="105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0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确保新用户进来看到『有人用』的假象</a:t>
            </a:r>
            <a:endParaRPr lang="en-US" sz="105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0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每个需求确保24h内有响应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457200" y="3200400"/>
            <a:ext cx="4023360" cy="16002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8100000">
              <a:srgbClr val="000000">
                <a:alpha val="12000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457200" y="3200400"/>
            <a:ext cx="4023360" cy="36576"/>
          </a:xfrm>
          <a:prstGeom prst="rect">
            <a:avLst/>
          </a:prstGeom>
          <a:solidFill>
            <a:srgbClr val="8B5CF6"/>
          </a:solidFill>
          <a:ln/>
        </p:spPr>
      </p:sp>
      <p:sp>
        <p:nvSpPr>
          <p:cNvPr id="15" name="Text 13"/>
          <p:cNvSpPr/>
          <p:nvPr/>
        </p:nvSpPr>
        <p:spPr>
          <a:xfrm>
            <a:off x="640080" y="3310128"/>
            <a:ext cx="3474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8B5C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活动拉新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640080" y="3657600"/>
            <a:ext cx="365760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0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上线首月抽奖活动（已有的活动系统）</a:t>
            </a:r>
            <a:endParaRPr lang="en-US" sz="105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0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『新用户免费发布3个需求』限时福利</a:t>
            </a:r>
            <a:endParaRPr lang="en-US" sz="105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0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推荐新需求方各奖励¥XX（可提现）</a:t>
            </a:r>
            <a:endParaRPr lang="en-US" sz="105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0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开发者和需求方的双向激励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4754880" y="3200400"/>
            <a:ext cx="4023360" cy="16002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8100000">
              <a:srgbClr val="000000">
                <a:alpha val="12000"/>
              </a:srgbClr>
            </a:outerShdw>
          </a:effectLst>
        </p:spPr>
      </p:sp>
      <p:sp>
        <p:nvSpPr>
          <p:cNvPr id="18" name="Shape 16"/>
          <p:cNvSpPr/>
          <p:nvPr/>
        </p:nvSpPr>
        <p:spPr>
          <a:xfrm>
            <a:off x="4754880" y="3200400"/>
            <a:ext cx="4023360" cy="36576"/>
          </a:xfrm>
          <a:prstGeom prst="rect">
            <a:avLst/>
          </a:prstGeom>
          <a:solidFill>
            <a:srgbClr val="F97316"/>
          </a:solidFill>
          <a:ln/>
        </p:spPr>
      </p:sp>
      <p:sp>
        <p:nvSpPr>
          <p:cNvPr id="19" name="Text 17"/>
          <p:cNvSpPr/>
          <p:nvPr/>
        </p:nvSpPr>
        <p:spPr>
          <a:xfrm>
            <a:off x="4937760" y="3310128"/>
            <a:ext cx="3474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973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信任建设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4937760" y="3657600"/>
            <a:ext cx="365760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0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实名认证 → 实名挂牌 → 降低信任门槛</a:t>
            </a:r>
            <a:endParaRPr lang="en-US" sz="105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0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展示『已完成需求数量』和评价</a:t>
            </a:r>
            <a:endParaRPr lang="en-US" sz="105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0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资金托管 → 平台担保 → 买家放心付款</a:t>
            </a:r>
            <a:endParaRPr lang="en-US" sz="105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0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首批用户一对一客服跟进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阶段六：上线检查清单（Launch Checklist）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548640" y="77724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逐项确认，有一项未完成就不宜正式上线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457200" y="1371600"/>
            <a:ext cx="822960" cy="365760"/>
          </a:xfrm>
          <a:prstGeom prst="rect">
            <a:avLst/>
          </a:prstGeom>
          <a:solidFill>
            <a:srgbClr val="0891B2">
              <a:alpha val="20000"/>
            </a:srgbClr>
          </a:solidFill>
          <a:ln/>
        </p:spPr>
      </p:sp>
      <p:sp>
        <p:nvSpPr>
          <p:cNvPr id="6" name="Text 4"/>
          <p:cNvSpPr/>
          <p:nvPr/>
        </p:nvSpPr>
        <p:spPr>
          <a:xfrm>
            <a:off x="457200" y="1371600"/>
            <a:ext cx="822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22D3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✅ 基础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463040" y="137160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域名已备案 · HTTPS证书已安装 · 服务器安全组配置正确 · 数据库自动备份已开启</a:t>
            </a:r>
            <a:endParaRPr lang="en-US" sz="1050" dirty="0"/>
          </a:p>
        </p:txBody>
      </p:sp>
      <p:sp>
        <p:nvSpPr>
          <p:cNvPr id="8" name="Shape 6"/>
          <p:cNvSpPr/>
          <p:nvPr/>
        </p:nvSpPr>
        <p:spPr>
          <a:xfrm>
            <a:off x="457200" y="1920240"/>
            <a:ext cx="822960" cy="365760"/>
          </a:xfrm>
          <a:prstGeom prst="rect">
            <a:avLst/>
          </a:prstGeom>
          <a:solidFill>
            <a:srgbClr val="0891B2">
              <a:alpha val="20000"/>
            </a:srgbClr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920240"/>
            <a:ext cx="822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22D3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✅ 安全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1463040" y="19202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JWT密钥非硬编码 · CORS域名白名单 · 接口限流已配置 · 密码策略已强化 · XSS防护就绪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457200" y="2468880"/>
            <a:ext cx="822960" cy="365760"/>
          </a:xfrm>
          <a:prstGeom prst="rect">
            <a:avLst/>
          </a:prstGeom>
          <a:solidFill>
            <a:srgbClr val="0891B2">
              <a:alpha val="20000"/>
            </a:srgbClr>
          </a:solidFill>
          <a:ln/>
        </p:spPr>
      </p:sp>
      <p:sp>
        <p:nvSpPr>
          <p:cNvPr id="12" name="Text 10"/>
          <p:cNvSpPr/>
          <p:nvPr/>
        </p:nvSpPr>
        <p:spPr>
          <a:xfrm>
            <a:off x="457200" y="2468880"/>
            <a:ext cx="822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22D3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✅ 功能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1463040" y="246888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注册/登录流程全链路测试 · 实名认证可提交 · 任务发布/接单/完成流程可跑通 · 支付模拟正常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457200" y="3017520"/>
            <a:ext cx="822960" cy="365760"/>
          </a:xfrm>
          <a:prstGeom prst="rect">
            <a:avLst/>
          </a:prstGeom>
          <a:solidFill>
            <a:srgbClr val="0891B2">
              <a:alpha val="20000"/>
            </a:srgbClr>
          </a:solidFill>
          <a:ln/>
        </p:spPr>
      </p:sp>
      <p:sp>
        <p:nvSpPr>
          <p:cNvPr id="15" name="Text 13"/>
          <p:cNvSpPr/>
          <p:nvPr/>
        </p:nvSpPr>
        <p:spPr>
          <a:xfrm>
            <a:off x="457200" y="3017520"/>
            <a:ext cx="822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22D3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✅ 合规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1463040" y="301752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服务协议/隐私政策已部署 · 实名认证已对接 · 投诉举报渠道已公示 · 免责声明在关键位置展示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457200" y="3566160"/>
            <a:ext cx="822960" cy="365760"/>
          </a:xfrm>
          <a:prstGeom prst="rect">
            <a:avLst/>
          </a:prstGeom>
          <a:solidFill>
            <a:srgbClr val="0891B2">
              <a:alpha val="20000"/>
            </a:srgbClr>
          </a:solidFill>
          <a:ln/>
        </p:spPr>
      </p:sp>
      <p:sp>
        <p:nvSpPr>
          <p:cNvPr id="18" name="Text 16"/>
          <p:cNvSpPr/>
          <p:nvPr/>
        </p:nvSpPr>
        <p:spPr>
          <a:xfrm>
            <a:off x="457200" y="3566160"/>
            <a:ext cx="822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22D3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✅ 运营</a:t>
            </a:r>
            <a:endParaRPr lang="en-US" sz="900" dirty="0"/>
          </a:p>
        </p:txBody>
      </p:sp>
      <p:sp>
        <p:nvSpPr>
          <p:cNvPr id="19" name="Text 17"/>
          <p:cNvSpPr/>
          <p:nvPr/>
        </p:nvSpPr>
        <p:spPr>
          <a:xfrm>
            <a:off x="1463040" y="356616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监控告警已配置 · 客服联系方式已公示 · 内容审核机制已上线 · 数据分析已埋点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457200" y="4114800"/>
            <a:ext cx="822960" cy="365760"/>
          </a:xfrm>
          <a:prstGeom prst="rect">
            <a:avLst/>
          </a:prstGeom>
          <a:solidFill>
            <a:srgbClr val="0891B2">
              <a:alpha val="20000"/>
            </a:srgbClr>
          </a:solidFill>
          <a:ln/>
        </p:spPr>
      </p:sp>
      <p:sp>
        <p:nvSpPr>
          <p:cNvPr id="21" name="Text 19"/>
          <p:cNvSpPr/>
          <p:nvPr/>
        </p:nvSpPr>
        <p:spPr>
          <a:xfrm>
            <a:off x="457200" y="4114800"/>
            <a:ext cx="822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22D3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✅ 发布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1463040" y="411480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灰度发布（5%流量）→ 监控72h → 全量发布 · 回滚方案就绪 · 应急预案已拟定</a:t>
            </a:r>
            <a:endParaRPr lang="en-US" sz="10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891B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5486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E293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迭代路线图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548640" y="77724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 MVP 到成熟平台的演进路径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731520" y="1920240"/>
            <a:ext cx="7680960" cy="0"/>
          </a:xfrm>
          <a:prstGeom prst="line">
            <a:avLst/>
          </a:prstGeom>
          <a:noFill/>
          <a:ln w="38100">
            <a:solidFill>
              <a:srgbClr val="0891B2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097280" y="1737360"/>
            <a:ext cx="365760" cy="365760"/>
          </a:xfrm>
          <a:prstGeom prst="ellipse">
            <a:avLst/>
          </a:prstGeom>
          <a:solidFill>
            <a:srgbClr val="0891B2"/>
          </a:solidFill>
          <a:ln/>
        </p:spPr>
      </p:sp>
      <p:sp>
        <p:nvSpPr>
          <p:cNvPr id="7" name="Text 5"/>
          <p:cNvSpPr/>
          <p:nvPr/>
        </p:nvSpPr>
        <p:spPr>
          <a:xfrm>
            <a:off x="731520" y="1143000"/>
            <a:ext cx="10972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V1.0 MVP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731520" y="1463040"/>
            <a:ext cx="10972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当前 → 2周</a:t>
            </a:r>
            <a:endParaRPr lang="en-US" sz="850" dirty="0"/>
          </a:p>
        </p:txBody>
      </p:sp>
      <p:sp>
        <p:nvSpPr>
          <p:cNvPr id="9" name="Text 7"/>
          <p:cNvSpPr/>
          <p:nvPr/>
        </p:nvSpPr>
        <p:spPr>
          <a:xfrm>
            <a:off x="640080" y="2194560"/>
            <a:ext cx="128016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SQLite → PostgreSQL</a:t>
            </a:r>
            <a:endParaRPr lang="en-US" sz="950" dirty="0"/>
          </a:p>
          <a:p>
            <a:pPr algn="ctr" indent="0" marL="0">
              <a:buNone/>
            </a:pPr>
            <a:r>
              <a:rPr lang="en-US" sz="9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安全加固</a:t>
            </a:r>
            <a:endParaRPr lang="en-US" sz="950" dirty="0"/>
          </a:p>
          <a:p>
            <a:pPr algn="ctr" indent="0" marL="0">
              <a:buNone/>
            </a:pPr>
            <a:r>
              <a:rPr lang="en-US" sz="9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ICP备案启动</a:t>
            </a:r>
            <a:endParaRPr lang="en-US" sz="950" dirty="0"/>
          </a:p>
          <a:p>
            <a:pPr algn="ctr" indent="0" marL="0">
              <a:buNone/>
            </a:pPr>
            <a:r>
              <a:rPr lang="en-US" sz="9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部署上线</a:t>
            </a:r>
            <a:endParaRPr lang="en-US" sz="950" dirty="0"/>
          </a:p>
        </p:txBody>
      </p:sp>
      <p:sp>
        <p:nvSpPr>
          <p:cNvPr id="10" name="Shape 8"/>
          <p:cNvSpPr/>
          <p:nvPr/>
        </p:nvSpPr>
        <p:spPr>
          <a:xfrm>
            <a:off x="2743200" y="1737360"/>
            <a:ext cx="365760" cy="36576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1" name="Text 9"/>
          <p:cNvSpPr/>
          <p:nvPr/>
        </p:nvSpPr>
        <p:spPr>
          <a:xfrm>
            <a:off x="2377440" y="1143000"/>
            <a:ext cx="10972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V1.1 运营版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2377440" y="1463040"/>
            <a:ext cx="10972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2周 → 1个月</a:t>
            </a:r>
            <a:endParaRPr lang="en-US" sz="850" dirty="0"/>
          </a:p>
        </p:txBody>
      </p:sp>
      <p:sp>
        <p:nvSpPr>
          <p:cNvPr id="13" name="Text 11"/>
          <p:cNvSpPr/>
          <p:nvPr/>
        </p:nvSpPr>
        <p:spPr>
          <a:xfrm>
            <a:off x="2286000" y="2194560"/>
            <a:ext cx="128016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监控告警上线</a:t>
            </a:r>
            <a:endParaRPr lang="en-US" sz="950" dirty="0"/>
          </a:p>
          <a:p>
            <a:pPr algn="ctr" indent="0" marL="0">
              <a:buNone/>
            </a:pPr>
            <a:r>
              <a:rPr lang="en-US" sz="9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内容审核</a:t>
            </a:r>
            <a:endParaRPr lang="en-US" sz="950" dirty="0"/>
          </a:p>
          <a:p>
            <a:pPr algn="ctr" indent="0" marL="0">
              <a:buNone/>
            </a:pPr>
            <a:r>
              <a:rPr lang="en-US" sz="9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短信服务接入</a:t>
            </a:r>
            <a:endParaRPr lang="en-US" sz="950" dirty="0"/>
          </a:p>
          <a:p>
            <a:pPr algn="ctr" indent="0" marL="0">
              <a:buNone/>
            </a:pPr>
            <a:r>
              <a:rPr lang="en-US" sz="9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客服体系</a:t>
            </a:r>
            <a:endParaRPr lang="en-US" sz="950" dirty="0"/>
          </a:p>
        </p:txBody>
      </p:sp>
      <p:sp>
        <p:nvSpPr>
          <p:cNvPr id="14" name="Shape 12"/>
          <p:cNvSpPr/>
          <p:nvPr/>
        </p:nvSpPr>
        <p:spPr>
          <a:xfrm>
            <a:off x="4389120" y="1737360"/>
            <a:ext cx="365760" cy="365760"/>
          </a:xfrm>
          <a:prstGeom prst="ellipse">
            <a:avLst/>
          </a:prstGeom>
          <a:solidFill>
            <a:srgbClr val="8B5CF6"/>
          </a:solidFill>
          <a:ln/>
        </p:spPr>
      </p:sp>
      <p:sp>
        <p:nvSpPr>
          <p:cNvPr id="15" name="Text 13"/>
          <p:cNvSpPr/>
          <p:nvPr/>
        </p:nvSpPr>
        <p:spPr>
          <a:xfrm>
            <a:off x="4023360" y="1143000"/>
            <a:ext cx="10972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8B5C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V1.2 支付版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4023360" y="1463040"/>
            <a:ext cx="10972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1-2个月</a:t>
            </a:r>
            <a:endParaRPr lang="en-US" sz="850" dirty="0"/>
          </a:p>
        </p:txBody>
      </p:sp>
      <p:sp>
        <p:nvSpPr>
          <p:cNvPr id="17" name="Text 15"/>
          <p:cNvSpPr/>
          <p:nvPr/>
        </p:nvSpPr>
        <p:spPr>
          <a:xfrm>
            <a:off x="3931920" y="2194560"/>
            <a:ext cx="128016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支付宝/微信支付</a:t>
            </a:r>
            <a:endParaRPr lang="en-US" sz="950" dirty="0"/>
          </a:p>
          <a:p>
            <a:pPr algn="ctr" indent="0" marL="0">
              <a:buNone/>
            </a:pPr>
            <a:r>
              <a:rPr lang="en-US" sz="9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真实资金托管</a:t>
            </a:r>
            <a:endParaRPr lang="en-US" sz="950" dirty="0"/>
          </a:p>
          <a:p>
            <a:pPr algn="ctr" indent="0" marL="0">
              <a:buNone/>
            </a:pPr>
            <a:r>
              <a:rPr lang="en-US" sz="9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评价体系</a:t>
            </a:r>
            <a:endParaRPr lang="en-US" sz="950" dirty="0"/>
          </a:p>
          <a:p>
            <a:pPr algn="ctr" indent="0" marL="0">
              <a:buNone/>
            </a:pPr>
            <a:r>
              <a:rPr lang="en-US" sz="9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纠纷仲裁流程</a:t>
            </a:r>
            <a:endParaRPr lang="en-US" sz="950" dirty="0"/>
          </a:p>
        </p:txBody>
      </p:sp>
      <p:sp>
        <p:nvSpPr>
          <p:cNvPr id="18" name="Shape 16"/>
          <p:cNvSpPr/>
          <p:nvPr/>
        </p:nvSpPr>
        <p:spPr>
          <a:xfrm>
            <a:off x="6035040" y="1737360"/>
            <a:ext cx="365760" cy="365760"/>
          </a:xfrm>
          <a:prstGeom prst="ellipse">
            <a:avLst/>
          </a:prstGeom>
          <a:solidFill>
            <a:srgbClr val="F59E0B"/>
          </a:solidFill>
          <a:ln/>
        </p:spPr>
      </p:sp>
      <p:sp>
        <p:nvSpPr>
          <p:cNvPr id="19" name="Text 17"/>
          <p:cNvSpPr/>
          <p:nvPr/>
        </p:nvSpPr>
        <p:spPr>
          <a:xfrm>
            <a:off x="5669280" y="1143000"/>
            <a:ext cx="10972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V2.0 增长版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5669280" y="1463040"/>
            <a:ext cx="10972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2-4个月</a:t>
            </a:r>
            <a:endParaRPr lang="en-US" sz="850" dirty="0"/>
          </a:p>
        </p:txBody>
      </p:sp>
      <p:sp>
        <p:nvSpPr>
          <p:cNvPr id="21" name="Text 19"/>
          <p:cNvSpPr/>
          <p:nvPr/>
        </p:nvSpPr>
        <p:spPr>
          <a:xfrm>
            <a:off x="5577840" y="2194560"/>
            <a:ext cx="128016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AI智能匹配推荐</a:t>
            </a:r>
            <a:endParaRPr lang="en-US" sz="950" dirty="0"/>
          </a:p>
          <a:p>
            <a:pPr algn="ctr" indent="0" marL="0">
              <a:buNone/>
            </a:pPr>
            <a:r>
              <a:rPr lang="en-US" sz="9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移动端H5/小程序</a:t>
            </a:r>
            <a:endParaRPr lang="en-US" sz="950" dirty="0"/>
          </a:p>
          <a:p>
            <a:pPr algn="ctr" indent="0" marL="0">
              <a:buNone/>
            </a:pPr>
            <a:r>
              <a:rPr lang="en-US" sz="9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积分/会员体系</a:t>
            </a:r>
            <a:endParaRPr lang="en-US" sz="950" dirty="0"/>
          </a:p>
          <a:p>
            <a:pPr algn="ctr" indent="0" marL="0">
              <a:buNone/>
            </a:pPr>
            <a:r>
              <a:rPr lang="en-US" sz="9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第三方API开放</a:t>
            </a:r>
            <a:endParaRPr lang="en-US" sz="950" dirty="0"/>
          </a:p>
        </p:txBody>
      </p:sp>
      <p:sp>
        <p:nvSpPr>
          <p:cNvPr id="22" name="Shape 20"/>
          <p:cNvSpPr/>
          <p:nvPr/>
        </p:nvSpPr>
        <p:spPr>
          <a:xfrm>
            <a:off x="7680960" y="1737360"/>
            <a:ext cx="365760" cy="365760"/>
          </a:xfrm>
          <a:prstGeom prst="ellipse">
            <a:avLst/>
          </a:prstGeom>
          <a:solidFill>
            <a:srgbClr val="F97316"/>
          </a:solidFill>
          <a:ln/>
        </p:spPr>
      </p:sp>
      <p:sp>
        <p:nvSpPr>
          <p:cNvPr id="23" name="Text 21"/>
          <p:cNvSpPr/>
          <p:nvPr/>
        </p:nvSpPr>
        <p:spPr>
          <a:xfrm>
            <a:off x="7315200" y="1143000"/>
            <a:ext cx="10972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973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V3.0 平台化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7315200" y="1463040"/>
            <a:ext cx="10972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4-6个月</a:t>
            </a:r>
            <a:endParaRPr lang="en-US" sz="850" dirty="0"/>
          </a:p>
        </p:txBody>
      </p:sp>
      <p:sp>
        <p:nvSpPr>
          <p:cNvPr id="25" name="Text 23"/>
          <p:cNvSpPr/>
          <p:nvPr/>
        </p:nvSpPr>
        <p:spPr>
          <a:xfrm>
            <a:off x="7223760" y="2194560"/>
            <a:ext cx="128016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企业版/团队版</a:t>
            </a:r>
            <a:endParaRPr lang="en-US" sz="950" dirty="0"/>
          </a:p>
          <a:p>
            <a:pPr algn="ctr" indent="0" marL="0">
              <a:buNone/>
            </a:pPr>
            <a:r>
              <a:rPr lang="en-US" sz="9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发票系统</a:t>
            </a:r>
            <a:endParaRPr lang="en-US" sz="950" dirty="0"/>
          </a:p>
          <a:p>
            <a:pPr algn="ctr" indent="0" marL="0">
              <a:buNone/>
            </a:pPr>
            <a:r>
              <a:rPr lang="en-US" sz="9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数据看板</a:t>
            </a:r>
            <a:endParaRPr lang="en-US" sz="950" dirty="0"/>
          </a:p>
          <a:p>
            <a:pPr algn="ctr" indent="0" marL="0">
              <a:buNone/>
            </a:pPr>
            <a:r>
              <a:rPr lang="en-US" sz="9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跨境交易支持</a:t>
            </a:r>
            <a:endParaRPr lang="en-US" sz="950" dirty="0"/>
          </a:p>
        </p:txBody>
      </p:sp>
      <p:sp>
        <p:nvSpPr>
          <p:cNvPr id="26" name="Shape 24"/>
          <p:cNvSpPr/>
          <p:nvPr/>
        </p:nvSpPr>
        <p:spPr>
          <a:xfrm>
            <a:off x="457200" y="3566160"/>
            <a:ext cx="8229600" cy="13716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8100000">
              <a:srgbClr val="000000">
                <a:alpha val="12000"/>
              </a:srgbClr>
            </a:outerShdw>
          </a:effectLst>
        </p:spPr>
      </p:sp>
      <p:sp>
        <p:nvSpPr>
          <p:cNvPr id="27" name="Text 25"/>
          <p:cNvSpPr/>
          <p:nvPr/>
        </p:nvSpPr>
        <p:spPr>
          <a:xfrm>
            <a:off x="640080" y="3611880"/>
            <a:ext cx="4572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🎯 上线后关键指标目标</a:t>
            </a:r>
            <a:endParaRPr lang="en-US" sz="1300" dirty="0"/>
          </a:p>
        </p:txBody>
      </p:sp>
      <p:sp>
        <p:nvSpPr>
          <p:cNvPr id="28" name="Text 26"/>
          <p:cNvSpPr/>
          <p:nvPr/>
        </p:nvSpPr>
        <p:spPr>
          <a:xfrm>
            <a:off x="731520" y="3977640"/>
            <a:ext cx="1371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891B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1,000+</a:t>
            </a:r>
            <a:endParaRPr lang="en-US" sz="2200" dirty="0"/>
          </a:p>
        </p:txBody>
      </p:sp>
      <p:sp>
        <p:nvSpPr>
          <p:cNvPr id="29" name="Text 27"/>
          <p:cNvSpPr/>
          <p:nvPr/>
        </p:nvSpPr>
        <p:spPr>
          <a:xfrm>
            <a:off x="731520" y="4434840"/>
            <a:ext cx="1371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首月注册用户</a:t>
            </a:r>
            <a:endParaRPr lang="en-US" sz="1000" dirty="0"/>
          </a:p>
        </p:txBody>
      </p:sp>
      <p:sp>
        <p:nvSpPr>
          <p:cNvPr id="30" name="Text 28"/>
          <p:cNvSpPr/>
          <p:nvPr/>
        </p:nvSpPr>
        <p:spPr>
          <a:xfrm>
            <a:off x="2377440" y="3977640"/>
            <a:ext cx="1371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891B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100+</a:t>
            </a:r>
            <a:endParaRPr lang="en-US" sz="2200" dirty="0"/>
          </a:p>
        </p:txBody>
      </p:sp>
      <p:sp>
        <p:nvSpPr>
          <p:cNvPr id="31" name="Text 29"/>
          <p:cNvSpPr/>
          <p:nvPr/>
        </p:nvSpPr>
        <p:spPr>
          <a:xfrm>
            <a:off x="2377440" y="4434840"/>
            <a:ext cx="1371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发布需求数</a:t>
            </a:r>
            <a:endParaRPr lang="en-US" sz="1000" dirty="0"/>
          </a:p>
        </p:txBody>
      </p:sp>
      <p:sp>
        <p:nvSpPr>
          <p:cNvPr id="32" name="Text 30"/>
          <p:cNvSpPr/>
          <p:nvPr/>
        </p:nvSpPr>
        <p:spPr>
          <a:xfrm>
            <a:off x="4023360" y="3977640"/>
            <a:ext cx="1371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891B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60%+</a:t>
            </a:r>
            <a:endParaRPr lang="en-US" sz="2200" dirty="0"/>
          </a:p>
        </p:txBody>
      </p:sp>
      <p:sp>
        <p:nvSpPr>
          <p:cNvPr id="33" name="Text 31"/>
          <p:cNvSpPr/>
          <p:nvPr/>
        </p:nvSpPr>
        <p:spPr>
          <a:xfrm>
            <a:off x="4023360" y="4434840"/>
            <a:ext cx="1371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需求被响应率</a:t>
            </a:r>
            <a:endParaRPr lang="en-US" sz="1000" dirty="0"/>
          </a:p>
        </p:txBody>
      </p:sp>
      <p:sp>
        <p:nvSpPr>
          <p:cNvPr id="34" name="Text 32"/>
          <p:cNvSpPr/>
          <p:nvPr/>
        </p:nvSpPr>
        <p:spPr>
          <a:xfrm>
            <a:off x="5669280" y="3977640"/>
            <a:ext cx="1371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891B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3天</a:t>
            </a:r>
            <a:endParaRPr lang="en-US" sz="2200" dirty="0"/>
          </a:p>
        </p:txBody>
      </p:sp>
      <p:sp>
        <p:nvSpPr>
          <p:cNvPr id="35" name="Text 33"/>
          <p:cNvSpPr/>
          <p:nvPr/>
        </p:nvSpPr>
        <p:spPr>
          <a:xfrm>
            <a:off x="5669280" y="4434840"/>
            <a:ext cx="1371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首次交易闭环</a:t>
            </a:r>
            <a:endParaRPr lang="en-US" sz="1000" dirty="0"/>
          </a:p>
        </p:txBody>
      </p:sp>
      <p:sp>
        <p:nvSpPr>
          <p:cNvPr id="36" name="Text 34"/>
          <p:cNvSpPr/>
          <p:nvPr/>
        </p:nvSpPr>
        <p:spPr>
          <a:xfrm>
            <a:off x="7315200" y="3977640"/>
            <a:ext cx="1371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891B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30%</a:t>
            </a:r>
            <a:endParaRPr lang="en-US" sz="2200" dirty="0"/>
          </a:p>
        </p:txBody>
      </p:sp>
      <p:sp>
        <p:nvSpPr>
          <p:cNvPr id="37" name="Text 35"/>
          <p:cNvSpPr/>
          <p:nvPr/>
        </p:nvSpPr>
        <p:spPr>
          <a:xfrm>
            <a:off x="7315200" y="4434840"/>
            <a:ext cx="1371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次周留存率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73152" cy="5143500"/>
          </a:xfrm>
          <a:prstGeom prst="rect">
            <a:avLst/>
          </a:prstGeom>
          <a:solidFill>
            <a:srgbClr val="0891B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5486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E293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核心认知与建议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548640" y="77724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做对的事，比把事情做对更重要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548640" y="1371600"/>
            <a:ext cx="8046720" cy="73152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8100000">
              <a:srgbClr val="000000">
                <a:alpha val="12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548640" y="1371600"/>
            <a:ext cx="45720" cy="731520"/>
          </a:xfrm>
          <a:prstGeom prst="rect">
            <a:avLst/>
          </a:prstGeom>
          <a:solidFill>
            <a:srgbClr val="0891B2"/>
          </a:solidFill>
          <a:ln/>
        </p:spPr>
      </p:sp>
      <p:sp>
        <p:nvSpPr>
          <p:cNvPr id="7" name="Text 5"/>
          <p:cNvSpPr/>
          <p:nvPr/>
        </p:nvSpPr>
        <p:spPr>
          <a:xfrm>
            <a:off x="777240" y="1389888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891B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01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777240" y="1600200"/>
            <a:ext cx="2743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先跑通，再优化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777240" y="1828800"/>
            <a:ext cx="74980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不要在上线前把所有功能做到完美。先让用户用起来，根据反馈迭代。你的 Demo 已经够好，补上安全+合规就可以推出去。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548640" y="2240280"/>
            <a:ext cx="8046720" cy="73152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8100000">
              <a:srgbClr val="000000">
                <a:alpha val="12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548640" y="2240280"/>
            <a:ext cx="45720" cy="731520"/>
          </a:xfrm>
          <a:prstGeom prst="rect">
            <a:avLst/>
          </a:prstGeom>
          <a:solidFill>
            <a:srgbClr val="0891B2"/>
          </a:solidFill>
          <a:ln/>
        </p:spPr>
      </p:sp>
      <p:sp>
        <p:nvSpPr>
          <p:cNvPr id="12" name="Text 10"/>
          <p:cNvSpPr/>
          <p:nvPr/>
        </p:nvSpPr>
        <p:spPr>
          <a:xfrm>
            <a:off x="777240" y="2258568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891B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02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777240" y="2468880"/>
            <a:ext cx="2743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合规不是成本，是护城河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777240" y="2697480"/>
            <a:ext cx="74980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中国互联网环境下，合规风险是最大的业务风险。ICP备案、隐私政策、实名认证、免责声明——这些不是你做给别人看的，是保护你自己的。</a:t>
            </a:r>
            <a:endParaRPr lang="en-US" sz="1000" dirty="0"/>
          </a:p>
        </p:txBody>
      </p:sp>
      <p:sp>
        <p:nvSpPr>
          <p:cNvPr id="15" name="Shape 13"/>
          <p:cNvSpPr/>
          <p:nvPr/>
        </p:nvSpPr>
        <p:spPr>
          <a:xfrm>
            <a:off x="548640" y="3108960"/>
            <a:ext cx="8046720" cy="73152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8100000">
              <a:srgbClr val="000000">
                <a:alpha val="12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548640" y="3108960"/>
            <a:ext cx="45720" cy="731520"/>
          </a:xfrm>
          <a:prstGeom prst="rect">
            <a:avLst/>
          </a:prstGeom>
          <a:solidFill>
            <a:srgbClr val="0891B2"/>
          </a:solidFill>
          <a:ln/>
        </p:spPr>
      </p:sp>
      <p:sp>
        <p:nvSpPr>
          <p:cNvPr id="17" name="Text 15"/>
          <p:cNvSpPr/>
          <p:nvPr/>
        </p:nvSpPr>
        <p:spPr>
          <a:xfrm>
            <a:off x="777240" y="3127248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891B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03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77240" y="3337560"/>
            <a:ext cx="2743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不要低估运营成本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777240" y="3566160"/>
            <a:ext cx="74980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写代码只占10%的时间。上线后的客服、审核、bug修复、用户教育、内容运营——这些才是持续的战场。</a:t>
            </a:r>
            <a:endParaRPr lang="en-US" sz="1000" dirty="0"/>
          </a:p>
        </p:txBody>
      </p:sp>
      <p:sp>
        <p:nvSpPr>
          <p:cNvPr id="20" name="Shape 18"/>
          <p:cNvSpPr/>
          <p:nvPr/>
        </p:nvSpPr>
        <p:spPr>
          <a:xfrm>
            <a:off x="548640" y="3977640"/>
            <a:ext cx="8046720" cy="73152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8100000">
              <a:srgbClr val="000000">
                <a:alpha val="12000"/>
              </a:srgbClr>
            </a:outerShdw>
          </a:effectLst>
        </p:spPr>
      </p:sp>
      <p:sp>
        <p:nvSpPr>
          <p:cNvPr id="21" name="Shape 19"/>
          <p:cNvSpPr/>
          <p:nvPr/>
        </p:nvSpPr>
        <p:spPr>
          <a:xfrm>
            <a:off x="548640" y="3977640"/>
            <a:ext cx="45720" cy="731520"/>
          </a:xfrm>
          <a:prstGeom prst="rect">
            <a:avLst/>
          </a:prstGeom>
          <a:solidFill>
            <a:srgbClr val="0891B2"/>
          </a:solidFill>
          <a:ln/>
        </p:spPr>
      </p:sp>
      <p:sp>
        <p:nvSpPr>
          <p:cNvPr id="22" name="Text 20"/>
          <p:cNvSpPr/>
          <p:nvPr/>
        </p:nvSpPr>
        <p:spPr>
          <a:xfrm>
            <a:off x="777240" y="3995928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891B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04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777240" y="4206240"/>
            <a:ext cx="2743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平台模式考验双边增长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777240" y="4434840"/>
            <a:ext cx="74980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需求方和开发者要同时增长。前期宁可『伪造』供给（平台自发布需求/自接单），也要让两边都看到『有人在用』。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4754880"/>
            <a:ext cx="9144000" cy="54864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3" name="Shape 1"/>
          <p:cNvSpPr/>
          <p:nvPr/>
        </p:nvSpPr>
        <p:spPr>
          <a:xfrm>
            <a:off x="-914400" y="-731520"/>
            <a:ext cx="3200400" cy="3200400"/>
          </a:xfrm>
          <a:prstGeom prst="ellipse">
            <a:avLst/>
          </a:prstGeom>
          <a:solidFill>
            <a:srgbClr val="0891B2">
              <a:alpha val="8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6858000" y="3200400"/>
            <a:ext cx="3200400" cy="3200400"/>
          </a:xfrm>
          <a:prstGeom prst="ellipse">
            <a:avLst/>
          </a:prstGeom>
          <a:solidFill>
            <a:srgbClr val="F59E0B">
              <a:alpha val="8000"/>
            </a:srgbClr>
          </a:solidFill>
          <a:ln/>
        </p:spPr>
      </p:sp>
      <p:sp>
        <p:nvSpPr>
          <p:cNvPr id="5" name="Text 3"/>
          <p:cNvSpPr/>
          <p:nvPr/>
        </p:nvSpPr>
        <p:spPr>
          <a:xfrm>
            <a:off x="731520" y="914400"/>
            <a:ext cx="73152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智定AI</a:t>
            </a:r>
            <a:endParaRPr lang="en-US" sz="4400" dirty="0"/>
          </a:p>
        </p:txBody>
      </p:sp>
      <p:sp>
        <p:nvSpPr>
          <p:cNvPr id="6" name="Text 4"/>
          <p:cNvSpPr/>
          <p:nvPr/>
        </p:nvSpPr>
        <p:spPr>
          <a:xfrm>
            <a:off x="731520" y="173736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22D3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需求匹配平台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731520" y="2377440"/>
            <a:ext cx="1828800" cy="36576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8" name="Text 6"/>
          <p:cNvSpPr/>
          <p:nvPr/>
        </p:nvSpPr>
        <p:spPr>
          <a:xfrm>
            <a:off x="731520" y="2651760"/>
            <a:ext cx="6400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 Demo 到产品，从想法到现实。路在脚下，干就完了。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731520" y="3840480"/>
            <a:ext cx="7680960" cy="822960"/>
          </a:xfrm>
          <a:prstGeom prst="rect">
            <a:avLst/>
          </a:prstGeom>
          <a:solidFill>
            <a:srgbClr val="1A2332"/>
          </a:solidFill>
          <a:ln w="6350">
            <a:solidFill>
              <a:srgbClr val="2D3A4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14400" y="3886200"/>
            <a:ext cx="68580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姜功群（姜哥） · AI产品经理</a:t>
            </a:r>
            <a:endParaRPr lang="en-US" sz="1200" dirty="0"/>
          </a:p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这份指南由你的 AI 助手「小爪」根据项目代码和架构自动生成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智定AI — 从开发到上线部署指南</dc:title>
  <dc:subject>AI需求匹配平台全流程上线方案</dc:subject>
  <dc:creator>小爪 · Hermes Agent</dc:creator>
  <cp:lastModifiedBy>小爪 · Hermes Agent</cp:lastModifiedBy>
  <cp:revision>1</cp:revision>
  <dcterms:created xsi:type="dcterms:W3CDTF">2026-05-14T07:52:37Z</dcterms:created>
  <dcterms:modified xsi:type="dcterms:W3CDTF">2026-05-14T07:52:37Z</dcterms:modified>
</cp:coreProperties>
</file>